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581" r:id="rId2"/>
    <p:sldId id="672" r:id="rId3"/>
    <p:sldId id="681" r:id="rId4"/>
    <p:sldId id="677" r:id="rId5"/>
    <p:sldId id="683" r:id="rId6"/>
    <p:sldId id="684" r:id="rId7"/>
    <p:sldId id="685" r:id="rId8"/>
    <p:sldId id="686" r:id="rId9"/>
    <p:sldId id="687"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85" autoAdjust="0"/>
    <p:restoredTop sz="73045" autoAdjust="0"/>
  </p:normalViewPr>
  <p:slideViewPr>
    <p:cSldViewPr>
      <p:cViewPr varScale="1">
        <p:scale>
          <a:sx n="132" d="100"/>
          <a:sy n="132" d="100"/>
        </p:scale>
        <p:origin x="776" y="16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10/19/18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63772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91943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184349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AU" sz="4400" kern="0" dirty="0" smtClean="0">
                <a:solidFill>
                  <a:srgbClr val="FFFF00"/>
                </a:solidFill>
                <a:latin typeface="+mn-lt"/>
                <a:ea typeface="+mn-ea"/>
                <a:cs typeface="+mn-cs"/>
              </a:rPr>
              <a:t>2:18-22</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5649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rPr>
              <a:t>18 </a:t>
            </a:r>
            <a:r>
              <a:rPr lang="en-AU" sz="2800" dirty="0">
                <a:solidFill>
                  <a:schemeClr val="bg1"/>
                </a:solidFill>
                <a:latin typeface="Times New Roman" charset="0"/>
                <a:ea typeface="Arial" charset="0"/>
              </a:rPr>
              <a:t>Now John’s disciples and the Pharisees were fasting.  And people came and said to him, “Why do John’s disciples and the disciples of the Pharisees fast, but your disciples do not fast?”  </a:t>
            </a:r>
            <a:r>
              <a:rPr lang="en-AU" sz="2800" b="1" baseline="30000" dirty="0">
                <a:solidFill>
                  <a:schemeClr val="bg1"/>
                </a:solidFill>
                <a:latin typeface="Times New Roman" charset="0"/>
                <a:ea typeface="Arial" charset="0"/>
              </a:rPr>
              <a:t>19 </a:t>
            </a:r>
            <a:r>
              <a:rPr lang="en-AU" sz="2800" dirty="0">
                <a:solidFill>
                  <a:schemeClr val="bg1"/>
                </a:solidFill>
                <a:latin typeface="Times New Roman" charset="0"/>
                <a:ea typeface="Arial" charset="0"/>
              </a:rPr>
              <a:t>And Jesus said to them, “Can the wedding guests fast while the bridegroom is with them?  As long as they have the bridegroom with them, they cannot fast.  </a:t>
            </a:r>
            <a:r>
              <a:rPr lang="en-AU" sz="2800" b="1" baseline="30000" dirty="0">
                <a:solidFill>
                  <a:schemeClr val="bg1"/>
                </a:solidFill>
                <a:latin typeface="Times New Roman" charset="0"/>
                <a:ea typeface="Arial" charset="0"/>
              </a:rPr>
              <a:t>20 </a:t>
            </a:r>
            <a:r>
              <a:rPr lang="en-AU" sz="2800" dirty="0">
                <a:solidFill>
                  <a:schemeClr val="bg1"/>
                </a:solidFill>
                <a:latin typeface="Times New Roman" charset="0"/>
                <a:ea typeface="Arial" charset="0"/>
              </a:rPr>
              <a:t>The days will come when the bridegroom is taken away from them, and then they will fast in that day.  </a:t>
            </a:r>
            <a:endParaRPr lang="en-GB" sz="28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377417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6545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smtClean="0">
                <a:solidFill>
                  <a:schemeClr val="bg1"/>
                </a:solidFill>
                <a:latin typeface="Times New Roman" charset="0"/>
                <a:ea typeface="Arial" charset="0"/>
              </a:rPr>
              <a:t>21</a:t>
            </a:r>
            <a:r>
              <a:rPr lang="en-AU" sz="2800" b="1" baseline="30000" dirty="0">
                <a:solidFill>
                  <a:schemeClr val="bg1"/>
                </a:solidFill>
                <a:latin typeface="Times New Roman" charset="0"/>
                <a:ea typeface="Arial" charset="0"/>
              </a:rPr>
              <a:t> </a:t>
            </a:r>
            <a:r>
              <a:rPr lang="en-AU" sz="2800" dirty="0">
                <a:solidFill>
                  <a:schemeClr val="bg1"/>
                </a:solidFill>
                <a:latin typeface="Times New Roman" charset="0"/>
                <a:ea typeface="Arial" charset="0"/>
              </a:rPr>
              <a:t>No one sews a piece of unshrunk cloth on an old garment.  If he does, the patch tears away from it, the new from the old, and a worse tear is made.  </a:t>
            </a:r>
            <a:r>
              <a:rPr lang="en-AU" sz="2800" b="1" baseline="30000" dirty="0">
                <a:solidFill>
                  <a:schemeClr val="bg1"/>
                </a:solidFill>
                <a:latin typeface="Times New Roman" charset="0"/>
                <a:ea typeface="Arial" charset="0"/>
              </a:rPr>
              <a:t>22 </a:t>
            </a:r>
            <a:r>
              <a:rPr lang="en-AU" sz="2800" dirty="0">
                <a:solidFill>
                  <a:schemeClr val="bg1"/>
                </a:solidFill>
                <a:latin typeface="Times New Roman" charset="0"/>
                <a:ea typeface="Arial" charset="0"/>
              </a:rPr>
              <a:t>And no one puts new wine into old wineskins.  If he does, the wine will burst the skins — and the wine is destroyed, and so are the skins.  But new wine is for fresh wineskins.”</a:t>
            </a:r>
            <a:r>
              <a:rPr lang="en-GB" sz="2800" dirty="0">
                <a:solidFill>
                  <a:schemeClr val="bg1"/>
                </a:solidFill>
              </a:rPr>
              <a:t> </a:t>
            </a:r>
            <a:endParaRPr lang="en-GB" sz="28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81528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84666"/>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Sometimes the old and the new are incompatible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Discarding our old ways, to embrace the way of Jesus</a:t>
            </a:r>
          </a:p>
          <a:p>
            <a:pPr marL="1257300" lvl="2" indent="-342900">
              <a:buFont typeface="Arial" charset="0"/>
              <a:buChar char="•"/>
            </a:pPr>
            <a:r>
              <a:rPr lang="en-US" sz="2000" dirty="0" smtClean="0">
                <a:solidFill>
                  <a:schemeClr val="bg1"/>
                </a:solidFill>
                <a:latin typeface="Times New Roman" charset="0"/>
                <a:ea typeface="Times New Roman" charset="0"/>
                <a:cs typeface="Times New Roman" charset="0"/>
              </a:rPr>
              <a:t>Our old sinful ways</a:t>
            </a:r>
            <a:endParaRPr lang="en-US" sz="20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0" y="0"/>
            <a:ext cx="8927593" cy="400110"/>
          </a:xfrm>
          <a:prstGeom prst="rect">
            <a:avLst/>
          </a:prstGeom>
          <a:noFill/>
        </p:spPr>
        <p:txBody>
          <a:bodyPr wrap="square" rtlCol="0">
            <a:spAutoFit/>
          </a:bodyPr>
          <a:lstStyle/>
          <a:p>
            <a:pPr algn="ctr"/>
            <a:r>
              <a:rPr lang="en-AU" sz="2000" b="1" dirty="0" smtClean="0">
                <a:solidFill>
                  <a:srgbClr val="FFFF00"/>
                </a:solidFill>
                <a:latin typeface="Times New Roman" charset="0"/>
                <a:ea typeface="Times New Roman" charset="0"/>
                <a:cs typeface="Times New Roman" charset="0"/>
              </a:rPr>
              <a:t>Discarding the old, because the new is better.</a:t>
            </a:r>
            <a:endParaRPr lang="en-AU" sz="2000" dirty="0">
              <a:solidFill>
                <a:srgbClr val="FFFF00"/>
              </a:solidFill>
              <a:latin typeface="Times New Roman" charset="0"/>
              <a:ea typeface="Times New Roman" charset="0"/>
              <a:cs typeface="Times New Roman" charset="0"/>
            </a:endParaRPr>
          </a:p>
        </p:txBody>
      </p:sp>
      <p:sp>
        <p:nvSpPr>
          <p:cNvPr id="6" name="TextBox 5"/>
          <p:cNvSpPr txBox="1"/>
          <p:nvPr/>
        </p:nvSpPr>
        <p:spPr>
          <a:xfrm>
            <a:off x="3995936" y="886717"/>
            <a:ext cx="3312368"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Our </a:t>
            </a:r>
            <a:r>
              <a:rPr lang="en-US" sz="2000" smtClean="0">
                <a:solidFill>
                  <a:schemeClr val="bg1"/>
                </a:solidFill>
                <a:latin typeface="Times New Roman" charset="0"/>
                <a:ea typeface="Times New Roman" charset="0"/>
                <a:cs typeface="Times New Roman" charset="0"/>
              </a:rPr>
              <a:t>old religious ways</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3961" y="1191057"/>
            <a:ext cx="2901856" cy="400110"/>
          </a:xfrm>
          <a:prstGeom prst="rect">
            <a:avLst/>
          </a:prstGeom>
          <a:noFill/>
        </p:spPr>
        <p:txBody>
          <a:bodyPr wrap="square" rtlCol="0">
            <a:spAutoFit/>
          </a:bodyPr>
          <a:lstStyle/>
          <a:p>
            <a:r>
              <a:rPr lang="en-AU" sz="2000" b="1" u="sng" dirty="0" smtClean="0">
                <a:solidFill>
                  <a:srgbClr val="FFFF00"/>
                </a:solidFill>
                <a:latin typeface="Times New Roman" charset="0"/>
                <a:ea typeface="Times New Roman" charset="0"/>
                <a:cs typeface="Times New Roman" charset="0"/>
              </a:rPr>
              <a:t>Fasting</a:t>
            </a:r>
            <a:endParaRPr lang="en-AU" sz="2000" u="sng" dirty="0">
              <a:solidFill>
                <a:srgbClr val="FFFF00"/>
              </a:solidFill>
              <a:latin typeface="Times New Roman" charset="0"/>
              <a:ea typeface="Times New Roman" charset="0"/>
              <a:cs typeface="Times New Roman" charset="0"/>
            </a:endParaRPr>
          </a:p>
        </p:txBody>
      </p:sp>
      <p:sp>
        <p:nvSpPr>
          <p:cNvPr id="10" name="Text Box 4"/>
          <p:cNvSpPr txBox="1">
            <a:spLocks noChangeArrowheads="1"/>
          </p:cNvSpPr>
          <p:nvPr/>
        </p:nvSpPr>
        <p:spPr bwMode="auto">
          <a:xfrm>
            <a:off x="13960" y="1753791"/>
            <a:ext cx="9144000" cy="303166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smtClean="0">
                <a:solidFill>
                  <a:schemeClr val="bg1"/>
                </a:solidFill>
                <a:latin typeface="Comic Sans MS" charset="0"/>
                <a:ea typeface="Comic Sans MS" charset="0"/>
                <a:cs typeface="Comic Sans MS" charset="0"/>
              </a:rPr>
              <a:t>19</a:t>
            </a:r>
            <a:r>
              <a:rPr lang="en-AU" sz="2800" b="1" baseline="30000" dirty="0">
                <a:solidFill>
                  <a:schemeClr val="bg1"/>
                </a:solidFill>
                <a:latin typeface="Comic Sans MS" charset="0"/>
                <a:ea typeface="Comic Sans MS" charset="0"/>
                <a:cs typeface="Comic Sans MS" charset="0"/>
              </a:rPr>
              <a:t> </a:t>
            </a:r>
            <a:r>
              <a:rPr lang="en-AU" sz="2800" dirty="0">
                <a:solidFill>
                  <a:schemeClr val="bg1"/>
                </a:solidFill>
                <a:latin typeface="Comic Sans MS" charset="0"/>
                <a:ea typeface="Comic Sans MS" charset="0"/>
                <a:cs typeface="Comic Sans MS" charset="0"/>
              </a:rPr>
              <a:t>And Jesus said to them, “Can the wedding guests fast while the bridegroom is with them?  As long as they have the bridegroom with them, they cannot fast.  </a:t>
            </a:r>
            <a:r>
              <a:rPr lang="en-AU" sz="2800" b="1" baseline="30000" dirty="0">
                <a:solidFill>
                  <a:schemeClr val="bg1"/>
                </a:solidFill>
                <a:latin typeface="Comic Sans MS" charset="0"/>
                <a:ea typeface="Comic Sans MS" charset="0"/>
                <a:cs typeface="Comic Sans MS" charset="0"/>
              </a:rPr>
              <a:t>20 </a:t>
            </a:r>
            <a:r>
              <a:rPr lang="en-AU" sz="2800" dirty="0">
                <a:solidFill>
                  <a:schemeClr val="bg1"/>
                </a:solidFill>
                <a:latin typeface="Comic Sans MS" charset="0"/>
                <a:ea typeface="Comic Sans MS" charset="0"/>
                <a:cs typeface="Comic Sans MS" charset="0"/>
              </a:rPr>
              <a:t>The days will come when the bridegroom is taken away from them, and then they will fast in that day.  </a:t>
            </a:r>
            <a:endParaRPr lang="en-GB" sz="28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203916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6" grpId="0" build="p"/>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84666"/>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Sometimes the old and the new are incompatible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Discarding our old ways, to embrace the way of Jesus</a:t>
            </a:r>
          </a:p>
          <a:p>
            <a:pPr marL="1257300" lvl="2" indent="-342900">
              <a:buFont typeface="Arial" charset="0"/>
              <a:buChar char="•"/>
            </a:pPr>
            <a:r>
              <a:rPr lang="en-US" sz="2000" dirty="0" smtClean="0">
                <a:solidFill>
                  <a:schemeClr val="bg1"/>
                </a:solidFill>
                <a:latin typeface="Times New Roman" charset="0"/>
                <a:ea typeface="Times New Roman" charset="0"/>
                <a:cs typeface="Times New Roman" charset="0"/>
              </a:rPr>
              <a:t>Our old sinful ways</a:t>
            </a:r>
            <a:endParaRPr lang="en-US" sz="20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0" y="0"/>
            <a:ext cx="8927593" cy="400110"/>
          </a:xfrm>
          <a:prstGeom prst="rect">
            <a:avLst/>
          </a:prstGeom>
          <a:noFill/>
        </p:spPr>
        <p:txBody>
          <a:bodyPr wrap="square" rtlCol="0">
            <a:spAutoFit/>
          </a:bodyPr>
          <a:lstStyle/>
          <a:p>
            <a:pPr algn="ctr"/>
            <a:r>
              <a:rPr lang="en-AU" sz="2000" b="1" dirty="0" smtClean="0">
                <a:solidFill>
                  <a:srgbClr val="FFFF00"/>
                </a:solidFill>
                <a:latin typeface="Times New Roman" charset="0"/>
                <a:ea typeface="Times New Roman" charset="0"/>
                <a:cs typeface="Times New Roman" charset="0"/>
              </a:rPr>
              <a:t>Discarding the old, because the new is better.</a:t>
            </a:r>
            <a:endParaRPr lang="en-AU" sz="2000" dirty="0">
              <a:solidFill>
                <a:srgbClr val="FFFF00"/>
              </a:solidFill>
              <a:latin typeface="Times New Roman" charset="0"/>
              <a:ea typeface="Times New Roman" charset="0"/>
              <a:cs typeface="Times New Roman" charset="0"/>
            </a:endParaRPr>
          </a:p>
        </p:txBody>
      </p:sp>
      <p:sp>
        <p:nvSpPr>
          <p:cNvPr id="6" name="TextBox 5"/>
          <p:cNvSpPr txBox="1"/>
          <p:nvPr/>
        </p:nvSpPr>
        <p:spPr>
          <a:xfrm>
            <a:off x="3995936" y="886717"/>
            <a:ext cx="3312368"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Our </a:t>
            </a:r>
            <a:r>
              <a:rPr lang="en-US" sz="2000" smtClean="0">
                <a:solidFill>
                  <a:schemeClr val="bg1"/>
                </a:solidFill>
                <a:latin typeface="Times New Roman" charset="0"/>
                <a:ea typeface="Times New Roman" charset="0"/>
                <a:cs typeface="Times New Roman" charset="0"/>
              </a:rPr>
              <a:t>old religious ways</a:t>
            </a:r>
            <a:endParaRPr lang="en-US" sz="20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949251" y="1213652"/>
            <a:ext cx="8172400"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 time for fasting, and a time for feasting </a:t>
            </a:r>
            <a:r>
              <a:rPr lang="en-US" sz="2000" smtClean="0">
                <a:solidFill>
                  <a:schemeClr val="bg1"/>
                </a:solidFill>
                <a:latin typeface="Times New Roman" charset="0"/>
                <a:ea typeface="Times New Roman" charset="0"/>
                <a:cs typeface="Times New Roman" charset="0"/>
              </a:rPr>
              <a:t>and celebrating</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3961" y="1191057"/>
            <a:ext cx="1533704" cy="400110"/>
          </a:xfrm>
          <a:prstGeom prst="rect">
            <a:avLst/>
          </a:prstGeom>
          <a:noFill/>
        </p:spPr>
        <p:txBody>
          <a:bodyPr wrap="square" rtlCol="0">
            <a:spAutoFit/>
          </a:bodyPr>
          <a:lstStyle/>
          <a:p>
            <a:r>
              <a:rPr lang="en-AU" sz="2000" b="1" dirty="0" smtClean="0">
                <a:solidFill>
                  <a:srgbClr val="FFFF00"/>
                </a:solidFill>
                <a:latin typeface="Times New Roman" charset="0"/>
                <a:ea typeface="Times New Roman" charset="0"/>
                <a:cs typeface="Times New Roman" charset="0"/>
              </a:rPr>
              <a:t>Fasting</a:t>
            </a:r>
            <a:endParaRPr lang="en-AU" sz="2000" dirty="0">
              <a:solidFill>
                <a:srgbClr val="FFFF00"/>
              </a:solidFill>
              <a:latin typeface="Times New Roman" charset="0"/>
              <a:ea typeface="Times New Roman" charset="0"/>
              <a:cs typeface="Times New Roman" charset="0"/>
            </a:endParaRPr>
          </a:p>
        </p:txBody>
      </p:sp>
      <p:sp>
        <p:nvSpPr>
          <p:cNvPr id="11" name="TextBox 10"/>
          <p:cNvSpPr txBox="1"/>
          <p:nvPr/>
        </p:nvSpPr>
        <p:spPr>
          <a:xfrm>
            <a:off x="0" y="1540587"/>
            <a:ext cx="5148064"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Abstain from eating certain foods / all foods</a:t>
            </a:r>
          </a:p>
        </p:txBody>
      </p:sp>
      <p:sp>
        <p:nvSpPr>
          <p:cNvPr id="13" name="TextBox 12"/>
          <p:cNvSpPr txBox="1"/>
          <p:nvPr/>
        </p:nvSpPr>
        <p:spPr>
          <a:xfrm>
            <a:off x="5006995" y="1540587"/>
            <a:ext cx="4355162"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For one meal / one day / many days</a:t>
            </a:r>
            <a:endParaRPr lang="en-US"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209685" y="1909024"/>
            <a:ext cx="4082395"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In times of  repentance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Seeking recovery from sickness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In grief and sorrow</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In times of disaster</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Seeking God to take action</a:t>
            </a:r>
          </a:p>
        </p:txBody>
      </p:sp>
      <p:sp>
        <p:nvSpPr>
          <p:cNvPr id="16" name="TextBox 15"/>
          <p:cNvSpPr txBox="1"/>
          <p:nvPr/>
        </p:nvSpPr>
        <p:spPr>
          <a:xfrm>
            <a:off x="26050" y="1877351"/>
            <a:ext cx="1305590"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Why fast?</a:t>
            </a:r>
            <a:endParaRPr lang="en-AU" sz="2000" dirty="0">
              <a:solidFill>
                <a:srgbClr val="FFFF00"/>
              </a:solidFill>
              <a:latin typeface="Times New Roman" charset="0"/>
              <a:ea typeface="Times New Roman" charset="0"/>
              <a:cs typeface="Times New Roman" charset="0"/>
            </a:endParaRPr>
          </a:p>
        </p:txBody>
      </p:sp>
      <p:sp>
        <p:nvSpPr>
          <p:cNvPr id="17" name="TextBox 16"/>
          <p:cNvSpPr txBox="1"/>
          <p:nvPr/>
        </p:nvSpPr>
        <p:spPr>
          <a:xfrm>
            <a:off x="5292080" y="1940697"/>
            <a:ext cx="3744416"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To humble our soul</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Resisting temptation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 means of worship</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Seeking guidance from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Power in Spiritual warfare</a:t>
            </a:r>
            <a:endParaRPr lang="en-US" sz="2000" dirty="0" smtClean="0">
              <a:solidFill>
                <a:schemeClr val="bg1"/>
              </a:solidFill>
              <a:latin typeface="Times New Roman" charset="0"/>
              <a:ea typeface="Times New Roman" charset="0"/>
              <a:cs typeface="Times New Roman" charset="0"/>
            </a:endParaRPr>
          </a:p>
        </p:txBody>
      </p:sp>
      <p:cxnSp>
        <p:nvCxnSpPr>
          <p:cNvPr id="3" name="Straight Connector 2"/>
          <p:cNvCxnSpPr/>
          <p:nvPr/>
        </p:nvCxnSpPr>
        <p:spPr>
          <a:xfrm>
            <a:off x="96329" y="3788739"/>
            <a:ext cx="8928992" cy="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3961" y="3433829"/>
            <a:ext cx="9130039"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When fasting comes from the heart, it helps us to focus on how to pray for God’s will.</a:t>
            </a:r>
          </a:p>
        </p:txBody>
      </p:sp>
      <p:sp>
        <p:nvSpPr>
          <p:cNvPr id="19" name="TextBox 18"/>
          <p:cNvSpPr txBox="1"/>
          <p:nvPr/>
        </p:nvSpPr>
        <p:spPr>
          <a:xfrm>
            <a:off x="67561" y="3795255"/>
            <a:ext cx="9130039" cy="400110"/>
          </a:xfrm>
          <a:prstGeom prst="rect">
            <a:avLst/>
          </a:prstGeom>
          <a:noFill/>
        </p:spPr>
        <p:txBody>
          <a:bodyPr wrap="square" rtlCol="0">
            <a:spAutoFit/>
          </a:bodyPr>
          <a:lstStyle/>
          <a:p>
            <a:r>
              <a:rPr lang="en-AU" sz="2000" smtClean="0">
                <a:solidFill>
                  <a:srgbClr val="FFFF00"/>
                </a:solidFill>
                <a:latin typeface="Times New Roman" charset="0"/>
                <a:ea typeface="Times New Roman" charset="0"/>
                <a:cs typeface="Times New Roman" charset="0"/>
              </a:rPr>
              <a:t>Fasting </a:t>
            </a:r>
            <a:r>
              <a:rPr lang="en-AU" sz="2000" dirty="0" smtClean="0">
                <a:solidFill>
                  <a:srgbClr val="FFFF00"/>
                </a:solidFill>
                <a:latin typeface="Times New Roman" charset="0"/>
                <a:ea typeface="Times New Roman" charset="0"/>
                <a:cs typeface="Times New Roman" charset="0"/>
              </a:rPr>
              <a:t>should be a personal response to God </a:t>
            </a:r>
            <a:r>
              <a:rPr lang="mr-IN" sz="2000" dirty="0" smtClean="0">
                <a:solidFill>
                  <a:srgbClr val="FFFF00"/>
                </a:solidFill>
                <a:latin typeface="Times New Roman" charset="0"/>
                <a:ea typeface="Times New Roman" charset="0"/>
                <a:cs typeface="Times New Roman" charset="0"/>
              </a:rPr>
              <a:t>–</a:t>
            </a:r>
            <a:r>
              <a:rPr lang="en-AU" sz="2000" dirty="0" smtClean="0">
                <a:solidFill>
                  <a:srgbClr val="FFFF00"/>
                </a:solidFill>
                <a:latin typeface="Times New Roman" charset="0"/>
                <a:ea typeface="Times New Roman" charset="0"/>
                <a:cs typeface="Times New Roman" charset="0"/>
              </a:rPr>
              <a:t> not a religious legalism to achieve.</a:t>
            </a:r>
            <a:endParaRPr lang="en-AU" sz="2000" dirty="0">
              <a:solidFill>
                <a:srgbClr val="FFFF00"/>
              </a:solidFill>
              <a:latin typeface="Times New Roman" charset="0"/>
              <a:ea typeface="Times New Roman" charset="0"/>
              <a:cs typeface="Times New Roman" charset="0"/>
            </a:endParaRPr>
          </a:p>
        </p:txBody>
      </p:sp>
      <p:sp>
        <p:nvSpPr>
          <p:cNvPr id="20" name="TextBox 19"/>
          <p:cNvSpPr txBox="1"/>
          <p:nvPr/>
        </p:nvSpPr>
        <p:spPr>
          <a:xfrm>
            <a:off x="-1" y="4129201"/>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Fasting had become a ‘status symbol’ of spiritual elitism.</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Presenting an image of being ‘super-spiritual’, but they were rotten to the core.</a:t>
            </a:r>
            <a:endParaRPr lang="en-US" sz="2000" dirty="0" smtClean="0">
              <a:solidFill>
                <a:schemeClr val="bg1"/>
              </a:solidFill>
              <a:latin typeface="Times New Roman" charset="0"/>
              <a:ea typeface="Times New Roman" charset="0"/>
              <a:cs typeface="Times New Roman" charset="0"/>
            </a:endParaRPr>
          </a:p>
        </p:txBody>
      </p:sp>
      <p:sp>
        <p:nvSpPr>
          <p:cNvPr id="22" name="TextBox 21"/>
          <p:cNvSpPr txBox="1"/>
          <p:nvPr/>
        </p:nvSpPr>
        <p:spPr>
          <a:xfrm>
            <a:off x="-2" y="4763677"/>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Our old religion (where we strive to fulfill all religious requirements) has to go.  Because it is an act of legality, rather than a response to God from our heart</a:t>
            </a:r>
          </a:p>
        </p:txBody>
      </p:sp>
    </p:spTree>
    <p:extLst>
      <p:ext uri="{BB962C8B-B14F-4D97-AF65-F5344CB8AC3E}">
        <p14:creationId xmlns:p14="http://schemas.microsoft.com/office/powerpoint/2010/main" val="65246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xEl>
                                              <p:pRg st="4" end="4"/>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uiExpand="1" build="p"/>
      <p:bldP spid="16" grpId="0"/>
      <p:bldP spid="17" grpId="0" uiExpand="1" build="p"/>
      <p:bldP spid="18" grpId="0"/>
      <p:bldP spid="19" grpId="0"/>
      <p:bldP spid="20"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marL="609600" indent="-609600">
              <a:spcAft>
                <a:spcPts val="0"/>
              </a:spcAft>
              <a:tabLst>
                <a:tab pos="127000" algn="r"/>
                <a:tab pos="254000" algn="l"/>
              </a:tabLst>
            </a:pPr>
            <a:r>
              <a:rPr lang="en-AU" sz="2200" dirty="0">
                <a:solidFill>
                  <a:schemeClr val="bg1"/>
                </a:solidFill>
                <a:latin typeface="Comic Sans MS" charset="0"/>
                <a:ea typeface="Arial" charset="0"/>
              </a:rPr>
              <a:t>	</a:t>
            </a:r>
            <a:r>
              <a:rPr lang="en-AU" sz="2200" b="1" baseline="30000" dirty="0">
                <a:solidFill>
                  <a:schemeClr val="bg1"/>
                </a:solidFill>
                <a:latin typeface="Comic Sans MS" charset="0"/>
                <a:ea typeface="Arial" charset="0"/>
                <a:cs typeface="Arial" charset="0"/>
              </a:rPr>
              <a:t>3 </a:t>
            </a:r>
            <a:r>
              <a:rPr lang="en-AU" sz="2200" dirty="0">
                <a:solidFill>
                  <a:schemeClr val="bg1"/>
                </a:solidFill>
                <a:latin typeface="Comic Sans MS" charset="0"/>
                <a:ea typeface="Arial" charset="0"/>
              </a:rPr>
              <a:t>	‘Why have we fasted, and you see it not? </a:t>
            </a:r>
            <a:endParaRPr lang="en-GB" sz="2200" dirty="0">
              <a:solidFill>
                <a:schemeClr val="bg1"/>
              </a:solidFill>
              <a:latin typeface="Times New Roman" charset="0"/>
              <a:ea typeface="Arial" charset="0"/>
            </a:endParaRPr>
          </a:p>
          <a:p>
            <a:pPr marL="609600" indent="-203200">
              <a:spcAft>
                <a:spcPts val="0"/>
              </a:spcAft>
            </a:pPr>
            <a:r>
              <a:rPr lang="en-AU" sz="2200" dirty="0">
                <a:solidFill>
                  <a:schemeClr val="bg1"/>
                </a:solidFill>
                <a:latin typeface="Comic Sans MS" charset="0"/>
                <a:ea typeface="Arial" charset="0"/>
              </a:rPr>
              <a:t>Why have we humbled ourselves, and you take no knowledge of it?’ </a:t>
            </a:r>
            <a:endParaRPr lang="en-GB" sz="2200" dirty="0">
              <a:solidFill>
                <a:schemeClr val="bg1"/>
              </a:solidFill>
              <a:latin typeface="Times New Roman" charset="0"/>
              <a:ea typeface="Arial" charset="0"/>
            </a:endParaRPr>
          </a:p>
          <a:p>
            <a:pPr marL="609600" indent="-203200">
              <a:spcAft>
                <a:spcPts val="0"/>
              </a:spcAft>
            </a:pPr>
            <a:r>
              <a:rPr lang="en-AU" sz="2200" dirty="0">
                <a:solidFill>
                  <a:schemeClr val="bg1"/>
                </a:solidFill>
                <a:latin typeface="Comic Sans MS" charset="0"/>
                <a:ea typeface="Arial" charset="0"/>
              </a:rPr>
              <a:t> </a:t>
            </a:r>
            <a:endParaRPr lang="en-GB" sz="2200" dirty="0">
              <a:solidFill>
                <a:schemeClr val="bg1"/>
              </a:solidFill>
              <a:latin typeface="Times New Roman" charset="0"/>
              <a:ea typeface="Arial" charset="0"/>
            </a:endParaRPr>
          </a:p>
          <a:p>
            <a:pPr marL="609600" indent="-609600">
              <a:spcAft>
                <a:spcPts val="0"/>
              </a:spcAft>
              <a:tabLst>
                <a:tab pos="127000" algn="r"/>
                <a:tab pos="254000" algn="l"/>
              </a:tabLst>
            </a:pPr>
            <a:r>
              <a:rPr lang="en-AU" sz="2200" dirty="0">
                <a:solidFill>
                  <a:schemeClr val="bg1"/>
                </a:solidFill>
                <a:latin typeface="Comic Sans MS" charset="0"/>
                <a:ea typeface="Arial" charset="0"/>
              </a:rPr>
              <a:t>		Behold, in the day of your fast you seek your own pleasure, </a:t>
            </a:r>
            <a:endParaRPr lang="en-GB" sz="2200" dirty="0">
              <a:solidFill>
                <a:schemeClr val="bg1"/>
              </a:solidFill>
              <a:latin typeface="Times New Roman" charset="0"/>
              <a:ea typeface="Arial" charset="0"/>
            </a:endParaRPr>
          </a:p>
          <a:p>
            <a:pPr marL="609600" indent="-203200">
              <a:spcAft>
                <a:spcPts val="0"/>
              </a:spcAft>
            </a:pPr>
            <a:r>
              <a:rPr lang="en-AU" sz="2200" dirty="0">
                <a:solidFill>
                  <a:schemeClr val="bg1"/>
                </a:solidFill>
                <a:latin typeface="Comic Sans MS" charset="0"/>
                <a:ea typeface="Arial" charset="0"/>
              </a:rPr>
              <a:t>and oppress all your workers. </a:t>
            </a:r>
            <a:endParaRPr lang="en-GB" sz="2200" dirty="0">
              <a:solidFill>
                <a:schemeClr val="bg1"/>
              </a:solidFill>
              <a:latin typeface="Times New Roman" charset="0"/>
              <a:ea typeface="Arial" charset="0"/>
            </a:endParaRPr>
          </a:p>
          <a:p>
            <a:pPr marL="609600" indent="-609600">
              <a:spcAft>
                <a:spcPts val="0"/>
              </a:spcAft>
              <a:tabLst>
                <a:tab pos="127000" algn="r"/>
                <a:tab pos="254000" algn="l"/>
              </a:tabLst>
            </a:pPr>
            <a:r>
              <a:rPr lang="en-AU" sz="2200" dirty="0">
                <a:solidFill>
                  <a:schemeClr val="bg1"/>
                </a:solidFill>
                <a:latin typeface="Comic Sans MS" charset="0"/>
                <a:ea typeface="Arial" charset="0"/>
              </a:rPr>
              <a:t>	</a:t>
            </a:r>
            <a:r>
              <a:rPr lang="en-AU" sz="2200" b="1" baseline="30000" dirty="0">
                <a:solidFill>
                  <a:schemeClr val="bg1"/>
                </a:solidFill>
                <a:latin typeface="Comic Sans MS" charset="0"/>
                <a:ea typeface="Arial" charset="0"/>
                <a:cs typeface="Arial" charset="0"/>
              </a:rPr>
              <a:t>4 </a:t>
            </a:r>
            <a:r>
              <a:rPr lang="en-AU" sz="2200" dirty="0">
                <a:solidFill>
                  <a:schemeClr val="bg1"/>
                </a:solidFill>
                <a:latin typeface="Comic Sans MS" charset="0"/>
                <a:ea typeface="Arial" charset="0"/>
              </a:rPr>
              <a:t>	Behold, you fast only to quarrel and to fight </a:t>
            </a:r>
            <a:endParaRPr lang="en-GB" sz="2200" dirty="0">
              <a:solidFill>
                <a:schemeClr val="bg1"/>
              </a:solidFill>
              <a:latin typeface="Times New Roman" charset="0"/>
              <a:ea typeface="Arial" charset="0"/>
            </a:endParaRPr>
          </a:p>
          <a:p>
            <a:pPr marL="609600" indent="-203200">
              <a:spcAft>
                <a:spcPts val="0"/>
              </a:spcAft>
            </a:pPr>
            <a:r>
              <a:rPr lang="en-AU" sz="2200" dirty="0">
                <a:solidFill>
                  <a:schemeClr val="bg1"/>
                </a:solidFill>
                <a:latin typeface="Comic Sans MS" charset="0"/>
                <a:ea typeface="Arial" charset="0"/>
              </a:rPr>
              <a:t>and to hit with a wicked fist. </a:t>
            </a:r>
            <a:endParaRPr lang="en-GB" sz="2200" dirty="0">
              <a:solidFill>
                <a:schemeClr val="bg1"/>
              </a:solidFill>
              <a:latin typeface="Times New Roman" charset="0"/>
              <a:ea typeface="Arial" charset="0"/>
            </a:endParaRPr>
          </a:p>
          <a:p>
            <a:pPr marL="609600" indent="-609600">
              <a:spcAft>
                <a:spcPts val="0"/>
              </a:spcAft>
              <a:tabLst>
                <a:tab pos="127000" algn="r"/>
                <a:tab pos="254000" algn="l"/>
              </a:tabLst>
            </a:pPr>
            <a:r>
              <a:rPr lang="en-AU" sz="2200" dirty="0">
                <a:solidFill>
                  <a:schemeClr val="bg1"/>
                </a:solidFill>
                <a:latin typeface="Comic Sans MS" charset="0"/>
                <a:ea typeface="Arial" charset="0"/>
              </a:rPr>
              <a:t>		Fasting like yours this day </a:t>
            </a:r>
            <a:endParaRPr lang="en-GB" sz="2200" dirty="0">
              <a:solidFill>
                <a:schemeClr val="bg1"/>
              </a:solidFill>
              <a:latin typeface="Times New Roman" charset="0"/>
              <a:ea typeface="Arial" charset="0"/>
            </a:endParaRPr>
          </a:p>
          <a:p>
            <a:pPr marL="609600" indent="-203200">
              <a:spcAft>
                <a:spcPts val="0"/>
              </a:spcAft>
            </a:pPr>
            <a:r>
              <a:rPr lang="en-AU" sz="2200" dirty="0">
                <a:solidFill>
                  <a:schemeClr val="bg1"/>
                </a:solidFill>
                <a:latin typeface="Comic Sans MS" charset="0"/>
                <a:ea typeface="Arial" charset="0"/>
              </a:rPr>
              <a:t>will not make your voice to be heard on high. </a:t>
            </a:r>
            <a:endParaRPr lang="en-GB" sz="2200" dirty="0">
              <a:solidFill>
                <a:schemeClr val="bg1"/>
              </a:solidFill>
              <a:latin typeface="Times New Roman" charset="0"/>
              <a:ea typeface="Arial" charset="0"/>
            </a:endParaRPr>
          </a:p>
          <a:p>
            <a:pPr marL="609600" indent="-609600">
              <a:spcAft>
                <a:spcPts val="0"/>
              </a:spcAft>
              <a:tabLst>
                <a:tab pos="127000" algn="r"/>
                <a:tab pos="254000" algn="l"/>
              </a:tabLst>
            </a:pPr>
            <a:r>
              <a:rPr lang="en-AU" sz="2200" dirty="0">
                <a:solidFill>
                  <a:schemeClr val="bg1"/>
                </a:solidFill>
                <a:latin typeface="Comic Sans MS" charset="0"/>
                <a:ea typeface="Arial" charset="0"/>
              </a:rPr>
              <a:t>	</a:t>
            </a:r>
            <a:r>
              <a:rPr lang="en-AU" sz="2200" b="1" baseline="30000" dirty="0">
                <a:solidFill>
                  <a:schemeClr val="bg1"/>
                </a:solidFill>
                <a:latin typeface="Comic Sans MS" charset="0"/>
                <a:ea typeface="Arial" charset="0"/>
                <a:cs typeface="Arial" charset="0"/>
              </a:rPr>
              <a:t>5 </a:t>
            </a:r>
            <a:r>
              <a:rPr lang="en-AU" sz="2200" dirty="0">
                <a:solidFill>
                  <a:schemeClr val="bg1"/>
                </a:solidFill>
                <a:latin typeface="Comic Sans MS" charset="0"/>
                <a:ea typeface="Arial" charset="0"/>
              </a:rPr>
              <a:t>	Is such the fast that I choose, </a:t>
            </a:r>
            <a:endParaRPr lang="en-GB" sz="2200" dirty="0">
              <a:solidFill>
                <a:schemeClr val="bg1"/>
              </a:solidFill>
              <a:latin typeface="Times New Roman" charset="0"/>
              <a:ea typeface="Arial" charset="0"/>
            </a:endParaRPr>
          </a:p>
          <a:p>
            <a:pPr marL="609600" indent="-203200">
              <a:spcAft>
                <a:spcPts val="0"/>
              </a:spcAft>
            </a:pPr>
            <a:r>
              <a:rPr lang="en-AU" sz="2200" dirty="0">
                <a:solidFill>
                  <a:schemeClr val="bg1"/>
                </a:solidFill>
                <a:latin typeface="Comic Sans MS" charset="0"/>
                <a:ea typeface="Arial" charset="0"/>
              </a:rPr>
              <a:t>a day for a person to humble himself? </a:t>
            </a:r>
            <a:endParaRPr lang="en-GB" sz="2200" dirty="0">
              <a:solidFill>
                <a:schemeClr val="bg1"/>
              </a:solidFill>
              <a:latin typeface="Times New Roman" charset="0"/>
              <a:ea typeface="Arial" charset="0"/>
            </a:endParaRPr>
          </a:p>
          <a:p>
            <a:pPr marL="609600" indent="-609600">
              <a:spcAft>
                <a:spcPts val="0"/>
              </a:spcAft>
              <a:tabLst>
                <a:tab pos="127000" algn="r"/>
                <a:tab pos="254000" algn="l"/>
              </a:tabLst>
            </a:pPr>
            <a:r>
              <a:rPr lang="en-AU" sz="2200" dirty="0">
                <a:solidFill>
                  <a:schemeClr val="bg1"/>
                </a:solidFill>
                <a:latin typeface="Comic Sans MS" charset="0"/>
                <a:ea typeface="Arial" charset="0"/>
              </a:rPr>
              <a:t>		Is it to bow down his head like a reed, </a:t>
            </a:r>
            <a:endParaRPr lang="en-GB" sz="2200" dirty="0">
              <a:solidFill>
                <a:schemeClr val="bg1"/>
              </a:solidFill>
              <a:latin typeface="Times New Roman" charset="0"/>
              <a:ea typeface="Arial" charset="0"/>
            </a:endParaRPr>
          </a:p>
          <a:p>
            <a:pPr marL="609600" indent="-203200">
              <a:spcAft>
                <a:spcPts val="0"/>
              </a:spcAft>
            </a:pPr>
            <a:r>
              <a:rPr lang="en-AU" sz="2200" dirty="0">
                <a:solidFill>
                  <a:schemeClr val="bg1"/>
                </a:solidFill>
                <a:latin typeface="Comic Sans MS" charset="0"/>
                <a:ea typeface="Arial" charset="0"/>
              </a:rPr>
              <a:t>and to spread sackcloth and ashes under him? </a:t>
            </a:r>
            <a:endParaRPr lang="en-GB" sz="2200" dirty="0">
              <a:solidFill>
                <a:schemeClr val="bg1"/>
              </a:solidFill>
              <a:latin typeface="Times New Roman" charset="0"/>
              <a:ea typeface="Arial" charset="0"/>
            </a:endParaRPr>
          </a:p>
          <a:p>
            <a:pPr marL="609600" indent="-609600">
              <a:spcAft>
                <a:spcPts val="0"/>
              </a:spcAft>
              <a:tabLst>
                <a:tab pos="127000" algn="r"/>
                <a:tab pos="254000" algn="l"/>
              </a:tabLst>
            </a:pPr>
            <a:r>
              <a:rPr lang="en-AU" sz="2200" dirty="0">
                <a:solidFill>
                  <a:schemeClr val="bg1"/>
                </a:solidFill>
                <a:latin typeface="Comic Sans MS" charset="0"/>
                <a:ea typeface="Arial" charset="0"/>
              </a:rPr>
              <a:t>		Will you call </a:t>
            </a:r>
            <a:r>
              <a:rPr lang="en-AU" sz="2200" b="1" dirty="0">
                <a:solidFill>
                  <a:schemeClr val="bg1"/>
                </a:solidFill>
                <a:latin typeface="Comic Sans MS" charset="0"/>
                <a:ea typeface="Arial" charset="0"/>
              </a:rPr>
              <a:t>this</a:t>
            </a:r>
            <a:r>
              <a:rPr lang="en-AU" sz="2200" dirty="0">
                <a:solidFill>
                  <a:schemeClr val="bg1"/>
                </a:solidFill>
                <a:latin typeface="Comic Sans MS" charset="0"/>
                <a:ea typeface="Arial" charset="0"/>
              </a:rPr>
              <a:t> a fast, </a:t>
            </a:r>
            <a:endParaRPr lang="en-GB" sz="2200" dirty="0">
              <a:solidFill>
                <a:schemeClr val="bg1"/>
              </a:solidFill>
              <a:latin typeface="Times New Roman" charset="0"/>
              <a:ea typeface="Arial" charset="0"/>
            </a:endParaRPr>
          </a:p>
          <a:p>
            <a:r>
              <a:rPr lang="en-AU" sz="2200" dirty="0">
                <a:solidFill>
                  <a:schemeClr val="bg1"/>
                </a:solidFill>
                <a:latin typeface="Comic Sans MS" charset="0"/>
                <a:ea typeface="Arial" charset="0"/>
                <a:cs typeface="Times New Roman" charset="0"/>
              </a:rPr>
              <a:t>and a day acceptable to the </a:t>
            </a:r>
            <a:r>
              <a:rPr lang="en-AU" sz="2200" cap="small" dirty="0">
                <a:solidFill>
                  <a:schemeClr val="bg1"/>
                </a:solidFill>
                <a:latin typeface="Comic Sans MS" charset="0"/>
                <a:ea typeface="Arial" charset="0"/>
                <a:cs typeface="Times New Roman" charset="0"/>
              </a:rPr>
              <a:t>Lord</a:t>
            </a:r>
            <a:r>
              <a:rPr lang="en-AU" sz="2200" dirty="0">
                <a:solidFill>
                  <a:schemeClr val="bg1"/>
                </a:solidFill>
                <a:latin typeface="Comic Sans MS" charset="0"/>
                <a:ea typeface="Arial" charset="0"/>
                <a:cs typeface="Times New Roman" charset="0"/>
              </a:rPr>
              <a:t>?</a:t>
            </a:r>
            <a:endParaRPr lang="en-GB" sz="22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1513013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70318"/>
          </a:xfrm>
          <a:prstGeom prst="rect">
            <a:avLst/>
          </a:prstGeom>
          <a:noFill/>
          <a:ln w="9525">
            <a:noFill/>
            <a:miter lim="800000"/>
            <a:headEnd/>
            <a:tailEnd/>
          </a:ln>
        </p:spPr>
        <p:txBody>
          <a:bodyPr wrap="square">
            <a:prstTxWarp prst="textNoShape">
              <a:avLst/>
            </a:prstTxWarp>
            <a:spAutoFit/>
          </a:bodyPr>
          <a:lstStyle/>
          <a:p>
            <a:pPr marL="609600" indent="-609600">
              <a:spcBef>
                <a:spcPts val="1200"/>
              </a:spcBef>
              <a:spcAft>
                <a:spcPts val="0"/>
              </a:spcAft>
              <a:tabLst>
                <a:tab pos="127000" algn="r"/>
                <a:tab pos="254000" algn="l"/>
              </a:tabLst>
            </a:pPr>
            <a:r>
              <a:rPr lang="en-AU" sz="2400" dirty="0">
                <a:solidFill>
                  <a:schemeClr val="bg1"/>
                </a:solidFill>
                <a:latin typeface="Comic Sans MS" charset="0"/>
                <a:ea typeface="Arial" charset="0"/>
              </a:rPr>
              <a:t>	</a:t>
            </a:r>
            <a:r>
              <a:rPr lang="en-AU" sz="2800" dirty="0">
                <a:solidFill>
                  <a:schemeClr val="bg1"/>
                </a:solidFill>
                <a:latin typeface="Comic Sans MS" charset="0"/>
                <a:ea typeface="Arial" charset="0"/>
              </a:rPr>
              <a:t> 	</a:t>
            </a:r>
            <a:r>
              <a:rPr lang="en-AU" sz="2800" b="1" baseline="30000" dirty="0">
                <a:solidFill>
                  <a:schemeClr val="bg1"/>
                </a:solidFill>
                <a:latin typeface="Comic Sans MS" charset="0"/>
                <a:ea typeface="Arial" charset="0"/>
                <a:cs typeface="Arial" charset="0"/>
              </a:rPr>
              <a:t>6 </a:t>
            </a:r>
            <a:r>
              <a:rPr lang="en-AU" sz="2800" dirty="0">
                <a:solidFill>
                  <a:schemeClr val="bg1"/>
                </a:solidFill>
                <a:latin typeface="Comic Sans MS" charset="0"/>
                <a:ea typeface="Arial" charset="0"/>
              </a:rPr>
              <a:t>	“Is not this the fast that I choose: </a:t>
            </a:r>
            <a:endParaRPr lang="en-GB" sz="2800" dirty="0">
              <a:solidFill>
                <a:schemeClr val="bg1"/>
              </a:solidFill>
              <a:latin typeface="Times New Roman" charset="0"/>
              <a:ea typeface="Arial" charset="0"/>
            </a:endParaRPr>
          </a:p>
          <a:p>
            <a:pPr marL="609600" indent="-203200">
              <a:spcAft>
                <a:spcPts val="0"/>
              </a:spcAft>
            </a:pPr>
            <a:r>
              <a:rPr lang="en-AU" sz="2800" dirty="0">
                <a:solidFill>
                  <a:schemeClr val="bg1"/>
                </a:solidFill>
                <a:latin typeface="Comic Sans MS" charset="0"/>
                <a:ea typeface="Arial" charset="0"/>
              </a:rPr>
              <a:t>to loose the bonds of wickedness, </a:t>
            </a:r>
            <a:endParaRPr lang="en-GB" sz="2800" dirty="0">
              <a:solidFill>
                <a:schemeClr val="bg1"/>
              </a:solidFill>
              <a:latin typeface="Times New Roman" charset="0"/>
              <a:ea typeface="Arial" charset="0"/>
            </a:endParaRPr>
          </a:p>
          <a:p>
            <a:pPr marL="609600" indent="-203200">
              <a:spcAft>
                <a:spcPts val="0"/>
              </a:spcAft>
            </a:pPr>
            <a:r>
              <a:rPr lang="en-AU" sz="2800" dirty="0">
                <a:solidFill>
                  <a:schemeClr val="bg1"/>
                </a:solidFill>
                <a:latin typeface="Comic Sans MS" charset="0"/>
                <a:ea typeface="Arial" charset="0"/>
              </a:rPr>
              <a:t>to undo the straps of the yoke, </a:t>
            </a:r>
            <a:endParaRPr lang="en-GB" sz="2800" dirty="0">
              <a:solidFill>
                <a:schemeClr val="bg1"/>
              </a:solidFill>
              <a:latin typeface="Times New Roman" charset="0"/>
              <a:ea typeface="Arial" charset="0"/>
            </a:endParaRPr>
          </a:p>
          <a:p>
            <a:pPr marL="609600" indent="-609600">
              <a:spcAft>
                <a:spcPts val="0"/>
              </a:spcAft>
              <a:tabLst>
                <a:tab pos="127000" algn="r"/>
                <a:tab pos="254000" algn="l"/>
              </a:tabLst>
            </a:pPr>
            <a:r>
              <a:rPr lang="en-AU" sz="2800" dirty="0">
                <a:solidFill>
                  <a:schemeClr val="bg1"/>
                </a:solidFill>
                <a:latin typeface="Comic Sans MS" charset="0"/>
                <a:ea typeface="Arial" charset="0"/>
              </a:rPr>
              <a:t>		to let the oppressed go free, </a:t>
            </a:r>
            <a:endParaRPr lang="en-GB" sz="2800" dirty="0">
              <a:solidFill>
                <a:schemeClr val="bg1"/>
              </a:solidFill>
              <a:latin typeface="Times New Roman" charset="0"/>
              <a:ea typeface="Arial" charset="0"/>
            </a:endParaRPr>
          </a:p>
          <a:p>
            <a:pPr marL="609600" indent="-203200">
              <a:spcAft>
                <a:spcPts val="0"/>
              </a:spcAft>
            </a:pPr>
            <a:r>
              <a:rPr lang="en-AU" sz="2800" dirty="0">
                <a:solidFill>
                  <a:schemeClr val="bg1"/>
                </a:solidFill>
                <a:latin typeface="Comic Sans MS" charset="0"/>
                <a:ea typeface="Arial" charset="0"/>
              </a:rPr>
              <a:t>and to break every yoke? </a:t>
            </a:r>
            <a:endParaRPr lang="en-GB" sz="2800" dirty="0">
              <a:solidFill>
                <a:schemeClr val="bg1"/>
              </a:solidFill>
              <a:latin typeface="Times New Roman" charset="0"/>
              <a:ea typeface="Arial" charset="0"/>
            </a:endParaRPr>
          </a:p>
          <a:p>
            <a:pPr marL="609600" indent="-609600">
              <a:spcAft>
                <a:spcPts val="0"/>
              </a:spcAft>
              <a:tabLst>
                <a:tab pos="127000" algn="r"/>
                <a:tab pos="254000" algn="l"/>
              </a:tabLst>
            </a:pPr>
            <a:r>
              <a:rPr lang="en-AU" sz="2800" dirty="0">
                <a:solidFill>
                  <a:schemeClr val="bg1"/>
                </a:solidFill>
                <a:latin typeface="Comic Sans MS" charset="0"/>
                <a:ea typeface="Arial" charset="0"/>
              </a:rPr>
              <a:t>	</a:t>
            </a:r>
            <a:r>
              <a:rPr lang="en-AU" sz="2800" b="1" baseline="30000" dirty="0">
                <a:solidFill>
                  <a:schemeClr val="bg1"/>
                </a:solidFill>
                <a:latin typeface="Comic Sans MS" charset="0"/>
                <a:ea typeface="Arial" charset="0"/>
                <a:cs typeface="Arial" charset="0"/>
              </a:rPr>
              <a:t>7 </a:t>
            </a:r>
            <a:r>
              <a:rPr lang="en-AU" sz="2800" dirty="0">
                <a:solidFill>
                  <a:schemeClr val="bg1"/>
                </a:solidFill>
                <a:latin typeface="Comic Sans MS" charset="0"/>
                <a:ea typeface="Arial" charset="0"/>
              </a:rPr>
              <a:t>	Is it not to share your bread with the hungry </a:t>
            </a:r>
            <a:endParaRPr lang="en-GB" sz="2800" dirty="0">
              <a:solidFill>
                <a:schemeClr val="bg1"/>
              </a:solidFill>
              <a:latin typeface="Times New Roman" charset="0"/>
              <a:ea typeface="Arial" charset="0"/>
            </a:endParaRPr>
          </a:p>
          <a:p>
            <a:pPr marL="609600" indent="-203200">
              <a:spcAft>
                <a:spcPts val="0"/>
              </a:spcAft>
            </a:pPr>
            <a:r>
              <a:rPr lang="en-AU" sz="2800" dirty="0">
                <a:solidFill>
                  <a:schemeClr val="bg1"/>
                </a:solidFill>
                <a:latin typeface="Comic Sans MS" charset="0"/>
                <a:ea typeface="Arial" charset="0"/>
              </a:rPr>
              <a:t>and bring the homeless poor into your house; </a:t>
            </a:r>
            <a:endParaRPr lang="en-GB" sz="2800" dirty="0">
              <a:solidFill>
                <a:schemeClr val="bg1"/>
              </a:solidFill>
              <a:latin typeface="Times New Roman" charset="0"/>
              <a:ea typeface="Arial" charset="0"/>
            </a:endParaRPr>
          </a:p>
          <a:p>
            <a:pPr marL="609600" indent="-609600">
              <a:spcAft>
                <a:spcPts val="0"/>
              </a:spcAft>
              <a:tabLst>
                <a:tab pos="127000" algn="r"/>
                <a:tab pos="254000" algn="l"/>
              </a:tabLst>
            </a:pPr>
            <a:r>
              <a:rPr lang="en-AU" sz="2800" dirty="0">
                <a:solidFill>
                  <a:schemeClr val="bg1"/>
                </a:solidFill>
                <a:latin typeface="Comic Sans MS" charset="0"/>
                <a:ea typeface="Arial" charset="0"/>
              </a:rPr>
              <a:t>		when you see the naked, to cover him, </a:t>
            </a:r>
            <a:endParaRPr lang="en-GB" sz="2800" dirty="0">
              <a:solidFill>
                <a:schemeClr val="bg1"/>
              </a:solidFill>
              <a:latin typeface="Times New Roman" charset="0"/>
              <a:ea typeface="Arial" charset="0"/>
            </a:endParaRPr>
          </a:p>
          <a:p>
            <a:r>
              <a:rPr lang="en-AU" sz="2800" dirty="0">
                <a:solidFill>
                  <a:schemeClr val="bg1"/>
                </a:solidFill>
                <a:latin typeface="Comic Sans MS" charset="0"/>
                <a:ea typeface="Arial" charset="0"/>
                <a:cs typeface="Times New Roman" charset="0"/>
              </a:rPr>
              <a:t>and not to hide yourself from your own flesh?</a:t>
            </a:r>
            <a:r>
              <a:rPr lang="en-GB" sz="2800" dirty="0">
                <a:solidFill>
                  <a:schemeClr val="bg1"/>
                </a:solidFill>
              </a:rPr>
              <a:t> </a:t>
            </a:r>
            <a:endParaRPr lang="en-GB" sz="24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324335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293209"/>
          </a:xfrm>
          <a:prstGeom prst="rect">
            <a:avLst/>
          </a:prstGeom>
          <a:noFill/>
          <a:ln w="9525">
            <a:noFill/>
            <a:miter lim="800000"/>
            <a:headEnd/>
            <a:tailEnd/>
          </a:ln>
        </p:spPr>
        <p:txBody>
          <a:bodyPr wrap="square">
            <a:prstTxWarp prst="textNoShape">
              <a:avLst/>
            </a:prstTxWarp>
            <a:spAutoFit/>
          </a:bodyPr>
          <a:lstStyle/>
          <a:p>
            <a:pPr marL="609600" indent="-609600">
              <a:spcAft>
                <a:spcPts val="0"/>
              </a:spcAft>
              <a:tabLst>
                <a:tab pos="127000" algn="r"/>
                <a:tab pos="254000" algn="l"/>
              </a:tabLst>
            </a:pPr>
            <a:r>
              <a:rPr lang="en-AU" sz="2600" dirty="0">
                <a:solidFill>
                  <a:schemeClr val="bg1"/>
                </a:solidFill>
                <a:latin typeface="Comic Sans MS" charset="0"/>
                <a:ea typeface="Arial" charset="0"/>
              </a:rPr>
              <a:t>	 	</a:t>
            </a:r>
            <a:r>
              <a:rPr lang="en-AU" sz="2600" b="1" baseline="30000" dirty="0">
                <a:solidFill>
                  <a:schemeClr val="bg1"/>
                </a:solidFill>
                <a:latin typeface="Comic Sans MS" charset="0"/>
                <a:ea typeface="Arial" charset="0"/>
                <a:cs typeface="Arial" charset="0"/>
              </a:rPr>
              <a:t>8 </a:t>
            </a:r>
            <a:r>
              <a:rPr lang="en-AU" sz="2600" dirty="0">
                <a:solidFill>
                  <a:schemeClr val="bg1"/>
                </a:solidFill>
                <a:latin typeface="Comic Sans MS" charset="0"/>
                <a:ea typeface="Arial" charset="0"/>
              </a:rPr>
              <a:t>	Then shall your light break forth like the dawn, </a:t>
            </a:r>
            <a:endParaRPr lang="en-GB" sz="2600" dirty="0">
              <a:solidFill>
                <a:schemeClr val="bg1"/>
              </a:solidFill>
              <a:latin typeface="Times New Roman" charset="0"/>
              <a:ea typeface="Arial" charset="0"/>
            </a:endParaRPr>
          </a:p>
          <a:p>
            <a:pPr marL="609600" indent="-203200">
              <a:spcAft>
                <a:spcPts val="0"/>
              </a:spcAft>
            </a:pPr>
            <a:r>
              <a:rPr lang="en-AU" sz="2600" dirty="0">
                <a:solidFill>
                  <a:schemeClr val="bg1"/>
                </a:solidFill>
                <a:latin typeface="Comic Sans MS" charset="0"/>
                <a:ea typeface="Arial" charset="0"/>
              </a:rPr>
              <a:t>and your healing shall spring up speedily; </a:t>
            </a:r>
            <a:endParaRPr lang="en-GB" sz="2600" dirty="0">
              <a:solidFill>
                <a:schemeClr val="bg1"/>
              </a:solidFill>
              <a:latin typeface="Times New Roman" charset="0"/>
              <a:ea typeface="Arial" charset="0"/>
            </a:endParaRPr>
          </a:p>
          <a:p>
            <a:pPr marL="609600" indent="-609600">
              <a:spcAft>
                <a:spcPts val="0"/>
              </a:spcAft>
              <a:tabLst>
                <a:tab pos="127000" algn="r"/>
                <a:tab pos="254000" algn="l"/>
              </a:tabLst>
            </a:pPr>
            <a:r>
              <a:rPr lang="en-AU" sz="2600" dirty="0">
                <a:solidFill>
                  <a:schemeClr val="bg1"/>
                </a:solidFill>
                <a:latin typeface="Comic Sans MS" charset="0"/>
                <a:ea typeface="Arial" charset="0"/>
              </a:rPr>
              <a:t>		your righteousness shall go before you; </a:t>
            </a:r>
            <a:endParaRPr lang="en-GB" sz="2600" dirty="0">
              <a:solidFill>
                <a:schemeClr val="bg1"/>
              </a:solidFill>
              <a:latin typeface="Times New Roman" charset="0"/>
              <a:ea typeface="Arial" charset="0"/>
            </a:endParaRPr>
          </a:p>
          <a:p>
            <a:pPr marL="609600" indent="-203200">
              <a:spcAft>
                <a:spcPts val="0"/>
              </a:spcAft>
            </a:pPr>
            <a:r>
              <a:rPr lang="en-AU" sz="2600" dirty="0">
                <a:solidFill>
                  <a:schemeClr val="bg1"/>
                </a:solidFill>
                <a:latin typeface="Comic Sans MS" charset="0"/>
                <a:ea typeface="Arial" charset="0"/>
              </a:rPr>
              <a:t>the glory of the </a:t>
            </a:r>
            <a:r>
              <a:rPr lang="en-AU" sz="2600" cap="small" dirty="0">
                <a:solidFill>
                  <a:schemeClr val="bg1"/>
                </a:solidFill>
                <a:latin typeface="Comic Sans MS" charset="0"/>
                <a:ea typeface="Arial" charset="0"/>
              </a:rPr>
              <a:t>Lord</a:t>
            </a:r>
            <a:r>
              <a:rPr lang="en-AU" sz="2600" dirty="0">
                <a:solidFill>
                  <a:schemeClr val="bg1"/>
                </a:solidFill>
                <a:latin typeface="Comic Sans MS" charset="0"/>
                <a:ea typeface="Arial" charset="0"/>
              </a:rPr>
              <a:t> shall be your rear guard. </a:t>
            </a:r>
            <a:endParaRPr lang="en-GB" sz="2600" dirty="0">
              <a:solidFill>
                <a:schemeClr val="bg1"/>
              </a:solidFill>
              <a:latin typeface="Times New Roman" charset="0"/>
              <a:ea typeface="Arial" charset="0"/>
            </a:endParaRPr>
          </a:p>
          <a:p>
            <a:pPr marL="609600" indent="-609600">
              <a:spcAft>
                <a:spcPts val="0"/>
              </a:spcAft>
              <a:tabLst>
                <a:tab pos="127000" algn="r"/>
                <a:tab pos="254000" algn="l"/>
              </a:tabLst>
            </a:pPr>
            <a:r>
              <a:rPr lang="en-AU" sz="2600" dirty="0">
                <a:solidFill>
                  <a:schemeClr val="bg1"/>
                </a:solidFill>
                <a:latin typeface="Comic Sans MS" charset="0"/>
                <a:ea typeface="Arial" charset="0"/>
              </a:rPr>
              <a:t>	</a:t>
            </a:r>
            <a:r>
              <a:rPr lang="en-AU" sz="2600" b="1" baseline="30000" dirty="0">
                <a:solidFill>
                  <a:schemeClr val="bg1"/>
                </a:solidFill>
                <a:latin typeface="Comic Sans MS" charset="0"/>
                <a:ea typeface="Arial" charset="0"/>
                <a:cs typeface="Arial" charset="0"/>
              </a:rPr>
              <a:t>9 </a:t>
            </a:r>
            <a:r>
              <a:rPr lang="en-AU" sz="2600" dirty="0">
                <a:solidFill>
                  <a:schemeClr val="bg1"/>
                </a:solidFill>
                <a:latin typeface="Comic Sans MS" charset="0"/>
                <a:ea typeface="Arial" charset="0"/>
              </a:rPr>
              <a:t>	Then you shall call, and the </a:t>
            </a:r>
            <a:r>
              <a:rPr lang="en-AU" sz="2600" cap="small" dirty="0">
                <a:solidFill>
                  <a:schemeClr val="bg1"/>
                </a:solidFill>
                <a:latin typeface="Comic Sans MS" charset="0"/>
                <a:ea typeface="Arial" charset="0"/>
              </a:rPr>
              <a:t>Lord</a:t>
            </a:r>
            <a:r>
              <a:rPr lang="en-AU" sz="2600" dirty="0">
                <a:solidFill>
                  <a:schemeClr val="bg1"/>
                </a:solidFill>
                <a:latin typeface="Comic Sans MS" charset="0"/>
                <a:ea typeface="Arial" charset="0"/>
              </a:rPr>
              <a:t> will answer; </a:t>
            </a:r>
            <a:endParaRPr lang="en-GB" sz="2600" dirty="0">
              <a:solidFill>
                <a:schemeClr val="bg1"/>
              </a:solidFill>
              <a:latin typeface="Times New Roman" charset="0"/>
              <a:ea typeface="Arial" charset="0"/>
            </a:endParaRPr>
          </a:p>
          <a:p>
            <a:pPr marL="609600" indent="-203200">
              <a:spcAft>
                <a:spcPts val="0"/>
              </a:spcAft>
            </a:pPr>
            <a:r>
              <a:rPr lang="en-AU" sz="2600" dirty="0">
                <a:solidFill>
                  <a:schemeClr val="bg1"/>
                </a:solidFill>
                <a:latin typeface="Comic Sans MS" charset="0"/>
                <a:ea typeface="Arial" charset="0"/>
              </a:rPr>
              <a:t>you shall cry, and he will say, ‘Here I am.’ </a:t>
            </a:r>
            <a:endParaRPr lang="en-GB" sz="2600" dirty="0">
              <a:solidFill>
                <a:schemeClr val="bg1"/>
              </a:solidFill>
              <a:latin typeface="Times New Roman" charset="0"/>
              <a:ea typeface="Arial" charset="0"/>
            </a:endParaRPr>
          </a:p>
          <a:p>
            <a:pPr marL="609600" indent="-609600">
              <a:spcAft>
                <a:spcPts val="0"/>
              </a:spcAft>
              <a:tabLst>
                <a:tab pos="127000" algn="r"/>
                <a:tab pos="254000" algn="l"/>
              </a:tabLst>
            </a:pPr>
            <a:r>
              <a:rPr lang="en-AU" sz="2600" dirty="0">
                <a:solidFill>
                  <a:schemeClr val="bg1"/>
                </a:solidFill>
                <a:latin typeface="Comic Sans MS" charset="0"/>
                <a:ea typeface="Arial" charset="0"/>
              </a:rPr>
              <a:t>		</a:t>
            </a:r>
            <a:r>
              <a:rPr lang="en-AU" sz="2600" u="sng" dirty="0">
                <a:solidFill>
                  <a:schemeClr val="bg1"/>
                </a:solidFill>
                <a:latin typeface="Comic Sans MS" charset="0"/>
                <a:ea typeface="Arial" charset="0"/>
              </a:rPr>
              <a:t>If you take away the yoke from your midst, </a:t>
            </a:r>
            <a:endParaRPr lang="en-GB" sz="2600" dirty="0">
              <a:solidFill>
                <a:schemeClr val="bg1"/>
              </a:solidFill>
              <a:latin typeface="Times New Roman" charset="0"/>
              <a:ea typeface="Arial" charset="0"/>
            </a:endParaRPr>
          </a:p>
          <a:p>
            <a:r>
              <a:rPr lang="en-AU" sz="2600" u="sng" dirty="0">
                <a:solidFill>
                  <a:schemeClr val="bg1"/>
                </a:solidFill>
                <a:latin typeface="Comic Sans MS" charset="0"/>
                <a:ea typeface="Arial" charset="0"/>
                <a:cs typeface="Times New Roman" charset="0"/>
              </a:rPr>
              <a:t>the pointing of the finger, and speaking wickedness</a:t>
            </a:r>
            <a:r>
              <a:rPr lang="en-AU" sz="2600" dirty="0">
                <a:solidFill>
                  <a:schemeClr val="bg1"/>
                </a:solidFill>
                <a:latin typeface="Comic Sans MS" charset="0"/>
                <a:ea typeface="Arial" charset="0"/>
                <a:cs typeface="Times New Roman" charset="0"/>
              </a:rPr>
              <a:t>,</a:t>
            </a:r>
            <a:r>
              <a:rPr lang="en-GB" sz="2600" dirty="0">
                <a:solidFill>
                  <a:schemeClr val="bg1"/>
                </a:solidFill>
              </a:rPr>
              <a:t> </a:t>
            </a:r>
            <a:endParaRPr lang="en-GB" sz="26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799672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84666"/>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Sometimes the old and the new are incompatible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Discarding our old ways, to embrace the way of Jesus</a:t>
            </a:r>
          </a:p>
          <a:p>
            <a:pPr marL="1257300" lvl="2" indent="-342900">
              <a:buFont typeface="Arial" charset="0"/>
              <a:buChar char="•"/>
            </a:pPr>
            <a:r>
              <a:rPr lang="en-US" sz="2000" dirty="0" smtClean="0">
                <a:solidFill>
                  <a:schemeClr val="bg1"/>
                </a:solidFill>
                <a:latin typeface="Times New Roman" charset="0"/>
                <a:ea typeface="Times New Roman" charset="0"/>
                <a:cs typeface="Times New Roman" charset="0"/>
              </a:rPr>
              <a:t>Our old sinful ways</a:t>
            </a:r>
            <a:endParaRPr lang="en-US" sz="20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0" y="0"/>
            <a:ext cx="8927593" cy="400110"/>
          </a:xfrm>
          <a:prstGeom prst="rect">
            <a:avLst/>
          </a:prstGeom>
          <a:noFill/>
        </p:spPr>
        <p:txBody>
          <a:bodyPr wrap="square" rtlCol="0">
            <a:spAutoFit/>
          </a:bodyPr>
          <a:lstStyle/>
          <a:p>
            <a:pPr algn="ctr"/>
            <a:r>
              <a:rPr lang="en-AU" sz="2000" b="1" dirty="0" smtClean="0">
                <a:solidFill>
                  <a:srgbClr val="FFFF00"/>
                </a:solidFill>
                <a:latin typeface="Times New Roman" charset="0"/>
                <a:ea typeface="Times New Roman" charset="0"/>
                <a:cs typeface="Times New Roman" charset="0"/>
              </a:rPr>
              <a:t>Discarding the old, because the new is better.</a:t>
            </a:r>
            <a:endParaRPr lang="en-AU" sz="2000" dirty="0">
              <a:solidFill>
                <a:srgbClr val="FFFF00"/>
              </a:solidFill>
              <a:latin typeface="Times New Roman" charset="0"/>
              <a:ea typeface="Times New Roman" charset="0"/>
              <a:cs typeface="Times New Roman" charset="0"/>
            </a:endParaRPr>
          </a:p>
        </p:txBody>
      </p:sp>
      <p:sp>
        <p:nvSpPr>
          <p:cNvPr id="6" name="TextBox 5"/>
          <p:cNvSpPr txBox="1"/>
          <p:nvPr/>
        </p:nvSpPr>
        <p:spPr>
          <a:xfrm>
            <a:off x="3995936" y="886717"/>
            <a:ext cx="3312368"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Our </a:t>
            </a:r>
            <a:r>
              <a:rPr lang="en-US" sz="2000" smtClean="0">
                <a:solidFill>
                  <a:schemeClr val="bg1"/>
                </a:solidFill>
                <a:latin typeface="Times New Roman" charset="0"/>
                <a:ea typeface="Times New Roman" charset="0"/>
                <a:cs typeface="Times New Roman" charset="0"/>
              </a:rPr>
              <a:t>old religious ways</a:t>
            </a:r>
            <a:endParaRPr lang="en-US" sz="20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949251" y="1213652"/>
            <a:ext cx="8172400"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 time for fasting, and a time for feasting </a:t>
            </a:r>
            <a:r>
              <a:rPr lang="en-US" sz="2000" smtClean="0">
                <a:solidFill>
                  <a:schemeClr val="bg1"/>
                </a:solidFill>
                <a:latin typeface="Times New Roman" charset="0"/>
                <a:ea typeface="Times New Roman" charset="0"/>
                <a:cs typeface="Times New Roman" charset="0"/>
              </a:rPr>
              <a:t>and celebrating</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3961" y="1191057"/>
            <a:ext cx="1533704" cy="400110"/>
          </a:xfrm>
          <a:prstGeom prst="rect">
            <a:avLst/>
          </a:prstGeom>
          <a:noFill/>
        </p:spPr>
        <p:txBody>
          <a:bodyPr wrap="square" rtlCol="0">
            <a:spAutoFit/>
          </a:bodyPr>
          <a:lstStyle/>
          <a:p>
            <a:r>
              <a:rPr lang="en-AU" sz="2000" b="1" dirty="0" smtClean="0">
                <a:solidFill>
                  <a:srgbClr val="FFFF00"/>
                </a:solidFill>
                <a:latin typeface="Times New Roman" charset="0"/>
                <a:ea typeface="Times New Roman" charset="0"/>
                <a:cs typeface="Times New Roman" charset="0"/>
              </a:rPr>
              <a:t>Fasting</a:t>
            </a:r>
            <a:endParaRPr lang="en-AU" sz="2000" dirty="0">
              <a:solidFill>
                <a:srgbClr val="FFFF00"/>
              </a:solidFill>
              <a:latin typeface="Times New Roman" charset="0"/>
              <a:ea typeface="Times New Roman" charset="0"/>
              <a:cs typeface="Times New Roman" charset="0"/>
            </a:endParaRPr>
          </a:p>
        </p:txBody>
      </p:sp>
      <p:sp>
        <p:nvSpPr>
          <p:cNvPr id="11" name="TextBox 10"/>
          <p:cNvSpPr txBox="1"/>
          <p:nvPr/>
        </p:nvSpPr>
        <p:spPr>
          <a:xfrm>
            <a:off x="0" y="1540587"/>
            <a:ext cx="5148064"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Abstain from eating certain foods / all foods</a:t>
            </a:r>
          </a:p>
        </p:txBody>
      </p:sp>
      <p:sp>
        <p:nvSpPr>
          <p:cNvPr id="13" name="TextBox 12"/>
          <p:cNvSpPr txBox="1"/>
          <p:nvPr/>
        </p:nvSpPr>
        <p:spPr>
          <a:xfrm>
            <a:off x="5006995" y="1540587"/>
            <a:ext cx="4355162"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For one meal / one day / many days</a:t>
            </a:r>
            <a:endParaRPr lang="en-US"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209685" y="1909024"/>
            <a:ext cx="4082395"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In times of  repentance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Seeking recovery from sickness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In grief and sorrow</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In times of disaster</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Seeking God to take action</a:t>
            </a:r>
          </a:p>
        </p:txBody>
      </p:sp>
      <p:sp>
        <p:nvSpPr>
          <p:cNvPr id="16" name="TextBox 15"/>
          <p:cNvSpPr txBox="1"/>
          <p:nvPr/>
        </p:nvSpPr>
        <p:spPr>
          <a:xfrm>
            <a:off x="26050" y="1877351"/>
            <a:ext cx="1305590"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Why fast?</a:t>
            </a:r>
            <a:endParaRPr lang="en-AU" sz="2000" dirty="0">
              <a:solidFill>
                <a:srgbClr val="FFFF00"/>
              </a:solidFill>
              <a:latin typeface="Times New Roman" charset="0"/>
              <a:ea typeface="Times New Roman" charset="0"/>
              <a:cs typeface="Times New Roman" charset="0"/>
            </a:endParaRPr>
          </a:p>
        </p:txBody>
      </p:sp>
      <p:sp>
        <p:nvSpPr>
          <p:cNvPr id="17" name="TextBox 16"/>
          <p:cNvSpPr txBox="1"/>
          <p:nvPr/>
        </p:nvSpPr>
        <p:spPr>
          <a:xfrm>
            <a:off x="5292080" y="1940697"/>
            <a:ext cx="3744416"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To humble our soul</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Resisting temptation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 means of worship</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Seeking guidance from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Power in Spiritual warfare</a:t>
            </a:r>
            <a:endParaRPr lang="en-US" sz="2000" dirty="0" smtClean="0">
              <a:solidFill>
                <a:schemeClr val="bg1"/>
              </a:solidFill>
              <a:latin typeface="Times New Roman" charset="0"/>
              <a:ea typeface="Times New Roman" charset="0"/>
              <a:cs typeface="Times New Roman" charset="0"/>
            </a:endParaRPr>
          </a:p>
        </p:txBody>
      </p:sp>
      <p:cxnSp>
        <p:nvCxnSpPr>
          <p:cNvPr id="3" name="Straight Connector 2"/>
          <p:cNvCxnSpPr/>
          <p:nvPr/>
        </p:nvCxnSpPr>
        <p:spPr>
          <a:xfrm>
            <a:off x="96329" y="3788739"/>
            <a:ext cx="8928992" cy="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3961" y="3433829"/>
            <a:ext cx="9130039"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When fasting comes from the heart, it helps us to focus on how to pray for God’s will.</a:t>
            </a:r>
          </a:p>
        </p:txBody>
      </p:sp>
      <p:sp>
        <p:nvSpPr>
          <p:cNvPr id="19" name="TextBox 18"/>
          <p:cNvSpPr txBox="1"/>
          <p:nvPr/>
        </p:nvSpPr>
        <p:spPr>
          <a:xfrm>
            <a:off x="67561" y="3795255"/>
            <a:ext cx="9130039" cy="400110"/>
          </a:xfrm>
          <a:prstGeom prst="rect">
            <a:avLst/>
          </a:prstGeom>
          <a:noFill/>
        </p:spPr>
        <p:txBody>
          <a:bodyPr wrap="square" rtlCol="0">
            <a:spAutoFit/>
          </a:bodyPr>
          <a:lstStyle/>
          <a:p>
            <a:r>
              <a:rPr lang="en-AU" sz="2000" smtClean="0">
                <a:solidFill>
                  <a:srgbClr val="FFFF00"/>
                </a:solidFill>
                <a:latin typeface="Times New Roman" charset="0"/>
                <a:ea typeface="Times New Roman" charset="0"/>
                <a:cs typeface="Times New Roman" charset="0"/>
              </a:rPr>
              <a:t>Fasting </a:t>
            </a:r>
            <a:r>
              <a:rPr lang="en-AU" sz="2000" dirty="0" smtClean="0">
                <a:solidFill>
                  <a:srgbClr val="FFFF00"/>
                </a:solidFill>
                <a:latin typeface="Times New Roman" charset="0"/>
                <a:ea typeface="Times New Roman" charset="0"/>
                <a:cs typeface="Times New Roman" charset="0"/>
              </a:rPr>
              <a:t>should be a personal response to God </a:t>
            </a:r>
            <a:r>
              <a:rPr lang="mr-IN" sz="2000" dirty="0" smtClean="0">
                <a:solidFill>
                  <a:srgbClr val="FFFF00"/>
                </a:solidFill>
                <a:latin typeface="Times New Roman" charset="0"/>
                <a:ea typeface="Times New Roman" charset="0"/>
                <a:cs typeface="Times New Roman" charset="0"/>
              </a:rPr>
              <a:t>–</a:t>
            </a:r>
            <a:r>
              <a:rPr lang="en-AU" sz="2000" dirty="0" smtClean="0">
                <a:solidFill>
                  <a:srgbClr val="FFFF00"/>
                </a:solidFill>
                <a:latin typeface="Times New Roman" charset="0"/>
                <a:ea typeface="Times New Roman" charset="0"/>
                <a:cs typeface="Times New Roman" charset="0"/>
              </a:rPr>
              <a:t> not a religious legalism to achieve.</a:t>
            </a:r>
            <a:endParaRPr lang="en-AU" sz="2000" dirty="0">
              <a:solidFill>
                <a:srgbClr val="FFFF00"/>
              </a:solidFill>
              <a:latin typeface="Times New Roman" charset="0"/>
              <a:ea typeface="Times New Roman" charset="0"/>
              <a:cs typeface="Times New Roman" charset="0"/>
            </a:endParaRPr>
          </a:p>
        </p:txBody>
      </p:sp>
      <p:sp>
        <p:nvSpPr>
          <p:cNvPr id="20" name="TextBox 19"/>
          <p:cNvSpPr txBox="1"/>
          <p:nvPr/>
        </p:nvSpPr>
        <p:spPr>
          <a:xfrm>
            <a:off x="6979" y="4091453"/>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Fasting had become a ‘status symbol’ of spiritual elitism.</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Presenting an image of being ‘super-spiritual’, but they were rotten to the core.</a:t>
            </a:r>
            <a:endParaRPr lang="en-US" sz="2000" dirty="0" smtClean="0">
              <a:solidFill>
                <a:schemeClr val="bg1"/>
              </a:solidFill>
              <a:latin typeface="Times New Roman" charset="0"/>
              <a:ea typeface="Times New Roman" charset="0"/>
              <a:cs typeface="Times New Roman" charset="0"/>
            </a:endParaRPr>
          </a:p>
        </p:txBody>
      </p:sp>
      <p:sp>
        <p:nvSpPr>
          <p:cNvPr id="22" name="TextBox 21"/>
          <p:cNvSpPr txBox="1"/>
          <p:nvPr/>
        </p:nvSpPr>
        <p:spPr>
          <a:xfrm>
            <a:off x="-2" y="4685768"/>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Our old religion (where we strive to fulfill all religious requirements) has to go.  Because it is an act of legality, rather than a response to God from our heart</a:t>
            </a:r>
          </a:p>
        </p:txBody>
      </p:sp>
      <p:sp>
        <p:nvSpPr>
          <p:cNvPr id="21" name="TextBox 20"/>
          <p:cNvSpPr txBox="1"/>
          <p:nvPr/>
        </p:nvSpPr>
        <p:spPr>
          <a:xfrm>
            <a:off x="13961" y="5314890"/>
            <a:ext cx="9107688"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New wine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 life transformed by the Spirit of God</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726797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65954</TotalTime>
  <Words>472</Words>
  <Application>Microsoft Macintosh PowerPoint</Application>
  <PresentationFormat>On-screen Show (16:10)</PresentationFormat>
  <Paragraphs>98</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1122</cp:revision>
  <cp:lastPrinted>2018-10-19T08:00:56Z</cp:lastPrinted>
  <dcterms:created xsi:type="dcterms:W3CDTF">2016-11-04T06:28:01Z</dcterms:created>
  <dcterms:modified xsi:type="dcterms:W3CDTF">2018-10-19T08:10:46Z</dcterms:modified>
</cp:coreProperties>
</file>